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3" r:id="rId2"/>
    <p:sldId id="465" r:id="rId3"/>
    <p:sldId id="466" r:id="rId4"/>
    <p:sldId id="467" r:id="rId5"/>
    <p:sldId id="369" r:id="rId6"/>
  </p:sldIdLst>
  <p:sldSz cx="9144000" cy="6858000" type="screen4x3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DDDDDD"/>
    <a:srgbClr val="CCCCFF"/>
    <a:srgbClr val="99CC00"/>
    <a:srgbClr val="996600"/>
    <a:srgbClr val="66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76" autoAdjust="0"/>
    <p:restoredTop sz="94660"/>
  </p:normalViewPr>
  <p:slideViewPr>
    <p:cSldViewPr>
      <p:cViewPr varScale="1">
        <p:scale>
          <a:sx n="84" d="100"/>
          <a:sy n="84" d="100"/>
        </p:scale>
        <p:origin x="1368" y="78"/>
      </p:cViewPr>
      <p:guideLst>
        <p:guide orient="horz" pos="34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DF9D2B-2C8D-4916-8F9F-877213B75D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4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04C217-D4BD-4182-B943-5A43C0BFE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57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91D7F-D9B8-4AAA-9BA6-19EEB06DCB67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0605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601DC-11E1-4ECB-8870-AB4BBF718622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8520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6351588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sr-Latn-CS" sz="1800">
              <a:solidFill>
                <a:srgbClr val="000066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6064250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sr-Latn-CS" sz="1800">
              <a:solidFill>
                <a:srgbClr val="000066"/>
              </a:solidFill>
            </a:endParaRPr>
          </a:p>
        </p:txBody>
      </p:sp>
      <p:pic>
        <p:nvPicPr>
          <p:cNvPr id="7" name="Picture 15" descr="Grb-Srbija_200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1B1B822-AF32-41CC-AF90-466F4A910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6346825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sr-Latn-CS" sz="1800">
              <a:solidFill>
                <a:srgbClr val="000066"/>
              </a:solidFill>
            </a:endParaRPr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6062663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sr-Latn-CS" sz="1800">
              <a:solidFill>
                <a:srgbClr val="000066"/>
              </a:solidFill>
            </a:endParaRPr>
          </a:p>
        </p:txBody>
      </p:sp>
      <p:pic>
        <p:nvPicPr>
          <p:cNvPr id="1034" name="Picture 8" descr="Grb-Srbija_200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6"/>
          <p:cNvSpPr>
            <a:spLocks noChangeArrowheads="1"/>
          </p:cNvSpPr>
          <p:nvPr userDrawn="1"/>
        </p:nvSpPr>
        <p:spPr bwMode="auto">
          <a:xfrm>
            <a:off x="4546600" y="6300788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sz="1900" b="1">
                <a:solidFill>
                  <a:schemeClr val="bg1"/>
                </a:solidFill>
              </a:rPr>
              <a:t>Serbian Customs Administration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05" r:id="rId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"/>
            <a:ext cx="7848600" cy="1066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sr-Cyrl-C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Министарство финансија и привреде</a:t>
            </a:r>
            <a:r>
              <a:rPr lang="en-U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r-Cyrl-C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r-Cyrl-CS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Управа царина</a:t>
            </a:r>
            <a:endParaRPr lang="en-US" sz="32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11" name="Picture 5" descr="grb  carine 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524000"/>
            <a:ext cx="2143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622550" y="5986463"/>
            <a:ext cx="318497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 b="1" dirty="0" smtClean="0">
                <a:solidFill>
                  <a:srgbClr val="000066"/>
                </a:solidFill>
              </a:rPr>
              <a:t>Be</a:t>
            </a:r>
            <a:r>
              <a:rPr lang="sr-Cyrl-RS" sz="2200" b="1" dirty="0" smtClean="0">
                <a:solidFill>
                  <a:srgbClr val="000066"/>
                </a:solidFill>
              </a:rPr>
              <a:t>о</a:t>
            </a:r>
            <a:r>
              <a:rPr lang="en-US" sz="2200" b="1" dirty="0" smtClean="0">
                <a:solidFill>
                  <a:srgbClr val="000066"/>
                </a:solidFill>
              </a:rPr>
              <a:t>grad, </a:t>
            </a:r>
            <a:r>
              <a:rPr lang="cs-CZ" sz="2200" b="1" dirty="0" smtClean="0">
                <a:solidFill>
                  <a:srgbClr val="000066"/>
                </a:solidFill>
              </a:rPr>
              <a:t>30</a:t>
            </a:r>
            <a:r>
              <a:rPr lang="sr-Cyrl-RS" sz="2200" b="1" dirty="0" smtClean="0">
                <a:solidFill>
                  <a:srgbClr val="000066"/>
                </a:solidFill>
              </a:rPr>
              <a:t>.</a:t>
            </a:r>
            <a:r>
              <a:rPr lang="cs-CZ" sz="2200" b="1" dirty="0" smtClean="0">
                <a:solidFill>
                  <a:srgbClr val="000066"/>
                </a:solidFill>
              </a:rPr>
              <a:t> </a:t>
            </a:r>
            <a:r>
              <a:rPr lang="sr-Cyrl-RS" sz="2200" b="1" dirty="0" smtClean="0">
                <a:solidFill>
                  <a:srgbClr val="000066"/>
                </a:solidFill>
              </a:rPr>
              <a:t>мај</a:t>
            </a:r>
            <a:r>
              <a:rPr lang="en-US" sz="2200" b="1" dirty="0" smtClean="0">
                <a:solidFill>
                  <a:srgbClr val="000066"/>
                </a:solidFill>
              </a:rPr>
              <a:t> </a:t>
            </a:r>
            <a:r>
              <a:rPr lang="sr-Cyrl-CS" sz="2200" b="1" dirty="0">
                <a:solidFill>
                  <a:srgbClr val="000066"/>
                </a:solidFill>
              </a:rPr>
              <a:t>20</a:t>
            </a:r>
            <a:r>
              <a:rPr lang="en-US" sz="2200" b="1" dirty="0">
                <a:solidFill>
                  <a:srgbClr val="000066"/>
                </a:solidFill>
              </a:rPr>
              <a:t>1</a:t>
            </a:r>
            <a:r>
              <a:rPr lang="cs-CZ" sz="2200" b="1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4038600"/>
            <a:ext cx="7772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CS" sz="28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ОПШТИ УСЛОВИ</a:t>
            </a:r>
            <a:r>
              <a:rPr lang="en-GB" sz="28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Cyrl-CS" sz="28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РАДА</a:t>
            </a:r>
            <a:endParaRPr lang="en-GB" sz="2800" b="1" kern="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sr-Cyrl-CS" sz="28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</a:t>
            </a:r>
            <a:r>
              <a:rPr lang="en-GB" sz="28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r-Cyrl-CS" sz="28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ПОСЛОВНУ КОНТАКТ ГРУПУ</a:t>
            </a:r>
            <a:endParaRPr lang="en-GB" sz="2800" b="1" kern="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/>
          <a:lstStyle/>
          <a:p>
            <a:r>
              <a:rPr lang="sr-Cyrl-CS" sz="2800" b="1" dirty="0" smtClean="0">
                <a:solidFill>
                  <a:srgbClr val="000066"/>
                </a:solidFill>
              </a:rPr>
              <a:t>Сврха формирања ПК</a:t>
            </a:r>
            <a:r>
              <a:rPr lang="en-GB" sz="2800" b="1" dirty="0" smtClean="0">
                <a:solidFill>
                  <a:srgbClr val="000066"/>
                </a:solidFill>
              </a:rPr>
              <a:t>G </a:t>
            </a:r>
            <a:r>
              <a:rPr lang="sr-Cyrl-CS" sz="2800" b="1" dirty="0" smtClean="0">
                <a:solidFill>
                  <a:srgbClr val="000066"/>
                </a:solidFill>
              </a:rPr>
              <a:t>је прављење платформе за</a:t>
            </a:r>
            <a:r>
              <a:rPr lang="cs-CZ" sz="2800" b="1" dirty="0" smtClean="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19459" name="Nadpis 1"/>
          <p:cNvSpPr txBox="1">
            <a:spLocks/>
          </p:cNvSpPr>
          <p:nvPr/>
        </p:nvSpPr>
        <p:spPr bwMode="auto">
          <a:xfrm>
            <a:off x="0" y="6858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7188" lvl="1" indent="-342900"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Редовне консултације са привредом/трговинском заједницом у вези са царинским питањима, са специјалним освртом на област царињења</a:t>
            </a:r>
            <a:r>
              <a:rPr lang="cs-CZ" sz="2300" dirty="0" smtClean="0">
                <a:solidFill>
                  <a:srgbClr val="000066"/>
                </a:solidFill>
              </a:rPr>
              <a:t>;</a:t>
            </a:r>
            <a:endParaRPr lang="en-GB" sz="2300" dirty="0">
              <a:solidFill>
                <a:srgbClr val="000066"/>
              </a:solidFill>
            </a:endParaRPr>
          </a:p>
          <a:p>
            <a:pPr marL="357188" lvl="1" indent="-342900">
              <a:spcBef>
                <a:spcPts val="600"/>
              </a:spcBef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Презентацију и објашњење стратегије царинских питања, укључујући промене легислативе/законодавства</a:t>
            </a:r>
            <a:r>
              <a:rPr lang="en-GB" sz="2000" dirty="0" smtClean="0">
                <a:solidFill>
                  <a:srgbClr val="000066"/>
                </a:solidFill>
              </a:rPr>
              <a:t> (</a:t>
            </a:r>
            <a:r>
              <a:rPr lang="sr-Cyrl-CS" sz="2000" dirty="0" smtClean="0">
                <a:solidFill>
                  <a:srgbClr val="000066"/>
                </a:solidFill>
              </a:rPr>
              <a:t>на пр.</a:t>
            </a:r>
            <a:r>
              <a:rPr lang="en-GB" sz="2000" dirty="0" smtClean="0">
                <a:solidFill>
                  <a:srgbClr val="000066"/>
                </a:solidFill>
              </a:rPr>
              <a:t> </a:t>
            </a:r>
            <a:r>
              <a:rPr lang="sr-Cyrl-CS" sz="2000" dirty="0" smtClean="0">
                <a:solidFill>
                  <a:srgbClr val="000066"/>
                </a:solidFill>
              </a:rPr>
              <a:t>Царински закон</a:t>
            </a:r>
            <a:r>
              <a:rPr lang="en-GB" sz="2000" dirty="0" smtClean="0">
                <a:solidFill>
                  <a:srgbClr val="000066"/>
                </a:solidFill>
              </a:rPr>
              <a:t>, </a:t>
            </a:r>
            <a:r>
              <a:rPr lang="sr-Cyrl-CS" sz="2000" dirty="0" smtClean="0">
                <a:solidFill>
                  <a:srgbClr val="000066"/>
                </a:solidFill>
              </a:rPr>
              <a:t>регулатива за имплементацију царинског закона</a:t>
            </a:r>
            <a:r>
              <a:rPr lang="en-GB" sz="2000" dirty="0" smtClean="0">
                <a:solidFill>
                  <a:srgbClr val="000066"/>
                </a:solidFill>
              </a:rPr>
              <a:t>, </a:t>
            </a:r>
            <a:r>
              <a:rPr lang="sr-Cyrl-CS" sz="2000" dirty="0" smtClean="0">
                <a:solidFill>
                  <a:srgbClr val="000066"/>
                </a:solidFill>
              </a:rPr>
              <a:t>Конвенција о заједничком транзиту, итд</a:t>
            </a:r>
            <a:r>
              <a:rPr lang="en-GB" sz="2000" dirty="0" smtClean="0">
                <a:solidFill>
                  <a:srgbClr val="000066"/>
                </a:solidFill>
              </a:rPr>
              <a:t>)</a:t>
            </a:r>
            <a:r>
              <a:rPr lang="cs-CZ" sz="2000" dirty="0">
                <a:solidFill>
                  <a:srgbClr val="000066"/>
                </a:solidFill>
              </a:rPr>
              <a:t>;</a:t>
            </a:r>
            <a:endParaRPr lang="en-GB" sz="2000" dirty="0">
              <a:solidFill>
                <a:srgbClr val="000066"/>
              </a:solidFill>
            </a:endParaRPr>
          </a:p>
          <a:p>
            <a:pPr marL="357188" lvl="1" indent="-342900">
              <a:spcBef>
                <a:spcPts val="600"/>
              </a:spcBef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Успостављање успешног/корисног дијалога са привредом/трговинском заједницом</a:t>
            </a:r>
            <a:r>
              <a:rPr lang="en-GB" sz="2000" dirty="0" smtClean="0">
                <a:solidFill>
                  <a:srgbClr val="000066"/>
                </a:solidFill>
              </a:rPr>
              <a:t> </a:t>
            </a:r>
            <a:r>
              <a:rPr lang="sr-Cyrl-CS" sz="2000" dirty="0" smtClean="0">
                <a:solidFill>
                  <a:srgbClr val="000066"/>
                </a:solidFill>
              </a:rPr>
              <a:t>и информисање о оперативним питањима царињења, где би били укључени и високи представници Управе царина Србије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  <a:endParaRPr lang="en-GB" sz="2000" dirty="0">
              <a:solidFill>
                <a:srgbClr val="000066"/>
              </a:solidFill>
            </a:endParaRPr>
          </a:p>
          <a:p>
            <a:pPr marL="357188" lvl="1" indent="-342900">
              <a:spcBef>
                <a:spcPts val="600"/>
              </a:spcBef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Упознавање и координацију помоћи пословној заједници у процесу успешне примене/имплементације НЦТС-а у национални транзит и заједнички транзит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  <a:r>
              <a:rPr lang="en-GB" sz="2000" dirty="0" smtClean="0">
                <a:solidFill>
                  <a:srgbClr val="000066"/>
                </a:solidFill>
              </a:rPr>
              <a:t> </a:t>
            </a:r>
            <a:endParaRPr lang="en-GB" sz="2000" dirty="0">
              <a:solidFill>
                <a:srgbClr val="000066"/>
              </a:solidFill>
            </a:endParaRPr>
          </a:p>
          <a:p>
            <a:pPr marL="357188" lvl="1" indent="-342900">
              <a:spcBef>
                <a:spcPts val="600"/>
              </a:spcBef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Упознавање и координација помоћи пословној заједници у процесу компјутеризације осталих царинских поступака/процедура</a:t>
            </a:r>
            <a:r>
              <a:rPr lang="cs-CZ" sz="2000" dirty="0" smtClean="0">
                <a:solidFill>
                  <a:srgbClr val="000066"/>
                </a:solidFill>
              </a:rPr>
              <a:t>.</a:t>
            </a:r>
            <a:endParaRPr lang="en-GB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/>
          <a:lstStyle/>
          <a:p>
            <a:r>
              <a:rPr lang="sr-Cyrl-CS" sz="2800" b="1" dirty="0" smtClean="0">
                <a:solidFill>
                  <a:srgbClr val="000066"/>
                </a:solidFill>
              </a:rPr>
              <a:t>Мандат </a:t>
            </a:r>
            <a:r>
              <a:rPr lang="en-GB" sz="2800" b="1" dirty="0" smtClean="0">
                <a:solidFill>
                  <a:srgbClr val="000066"/>
                </a:solidFill>
              </a:rPr>
              <a:t> </a:t>
            </a:r>
            <a:r>
              <a:rPr lang="sr-Cyrl-CS" sz="2800" b="1" dirty="0" smtClean="0">
                <a:solidFill>
                  <a:srgbClr val="000066"/>
                </a:solidFill>
              </a:rPr>
              <a:t>ПКГ</a:t>
            </a:r>
            <a:r>
              <a:rPr lang="en-GB" sz="2800" b="1" dirty="0" smtClean="0">
                <a:solidFill>
                  <a:srgbClr val="000066"/>
                </a:solidFill>
              </a:rPr>
              <a:t>:</a:t>
            </a:r>
            <a:endParaRPr lang="cs-CZ" sz="2800" b="1" dirty="0" smtClean="0">
              <a:solidFill>
                <a:srgbClr val="000066"/>
              </a:solidFill>
            </a:endParaRPr>
          </a:p>
        </p:txBody>
      </p:sp>
      <p:sp>
        <p:nvSpPr>
          <p:cNvPr id="20483" name="Nadpis 1"/>
          <p:cNvSpPr txBox="1">
            <a:spLocks/>
          </p:cNvSpPr>
          <p:nvPr/>
        </p:nvSpPr>
        <p:spPr bwMode="auto">
          <a:xfrm>
            <a:off x="0" y="4572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7188" lvl="1" indent="-342900"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Консултације и размена мишљења о</a:t>
            </a:r>
            <a:r>
              <a:rPr lang="en-GB" sz="2000" dirty="0" smtClean="0">
                <a:solidFill>
                  <a:srgbClr val="000066"/>
                </a:solidFill>
              </a:rPr>
              <a:t> </a:t>
            </a:r>
            <a:endParaRPr lang="cs-CZ" sz="2000" dirty="0">
              <a:solidFill>
                <a:srgbClr val="000066"/>
              </a:solidFill>
            </a:endParaRPr>
          </a:p>
          <a:p>
            <a:pPr marL="981075" lvl="2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sr-Cyrl-CS" sz="2000" dirty="0" smtClean="0">
                <a:solidFill>
                  <a:srgbClr val="000066"/>
                </a:solidFill>
              </a:rPr>
              <a:t>Електронским царинским иницијативама</a:t>
            </a:r>
            <a:r>
              <a:rPr lang="en-GB" sz="2000" dirty="0" smtClean="0">
                <a:solidFill>
                  <a:srgbClr val="000066"/>
                </a:solidFill>
              </a:rPr>
              <a:t>;</a:t>
            </a:r>
            <a:endParaRPr lang="cs-CZ" sz="2000" dirty="0">
              <a:solidFill>
                <a:srgbClr val="000066"/>
              </a:solidFill>
            </a:endParaRPr>
          </a:p>
          <a:p>
            <a:pPr marL="981075" lvl="2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sr-Cyrl-CS" sz="2000" dirty="0" smtClean="0">
                <a:solidFill>
                  <a:srgbClr val="000066"/>
                </a:solidFill>
              </a:rPr>
              <a:t>Имплементација садашњих и будућих царинских прописа</a:t>
            </a:r>
            <a:r>
              <a:rPr lang="en-GB" sz="2000" dirty="0" smtClean="0">
                <a:solidFill>
                  <a:srgbClr val="000066"/>
                </a:solidFill>
              </a:rPr>
              <a:t> </a:t>
            </a:r>
            <a:r>
              <a:rPr lang="sr-Cyrl-CS" sz="2000" dirty="0" smtClean="0">
                <a:solidFill>
                  <a:srgbClr val="000066"/>
                </a:solidFill>
              </a:rPr>
              <a:t>и</a:t>
            </a:r>
            <a:endParaRPr lang="cs-CZ" sz="2000" dirty="0">
              <a:solidFill>
                <a:srgbClr val="000066"/>
              </a:solidFill>
            </a:endParaRPr>
          </a:p>
          <a:p>
            <a:pPr marL="981075" lvl="2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sr-Cyrl-CS" sz="2000" dirty="0" smtClean="0">
                <a:solidFill>
                  <a:srgbClr val="000066"/>
                </a:solidFill>
              </a:rPr>
              <a:t>Развој царинске политике</a:t>
            </a:r>
            <a:r>
              <a:rPr lang="en-GB" sz="2000" dirty="0" smtClean="0">
                <a:solidFill>
                  <a:srgbClr val="000066"/>
                </a:solidFill>
              </a:rPr>
              <a:t>.</a:t>
            </a:r>
            <a:endParaRPr lang="cs-CZ" sz="2000" dirty="0">
              <a:solidFill>
                <a:srgbClr val="000066"/>
              </a:solidFill>
            </a:endParaRPr>
          </a:p>
          <a:p>
            <a:pPr marL="357188" lvl="1" indent="-342900">
              <a:spcBef>
                <a:spcPts val="1200"/>
              </a:spcBef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Пружити могућност  пословној заједници да допринесе развоју и имплементацији/примени питања везаних за царину</a:t>
            </a:r>
            <a:r>
              <a:rPr lang="en-GB" sz="2000" dirty="0" smtClean="0">
                <a:solidFill>
                  <a:srgbClr val="000066"/>
                </a:solidFill>
              </a:rPr>
              <a:t>.</a:t>
            </a:r>
            <a:endParaRPr lang="cs-CZ" sz="2000" dirty="0">
              <a:solidFill>
                <a:srgbClr val="000066"/>
              </a:solidFill>
            </a:endParaRPr>
          </a:p>
          <a:p>
            <a:pPr marL="357188" lvl="1" indent="-342900">
              <a:spcBef>
                <a:spcPts val="1200"/>
              </a:spcBef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Идентификовање, дискутовање, анализа и објављивање мишљења о било ком царинском питању које је од обостраног/заједничког интереса и економских оператера и Управе царина Србије</a:t>
            </a:r>
            <a:endParaRPr lang="cs-CZ" sz="2000" dirty="0" smtClean="0">
              <a:solidFill>
                <a:srgbClr val="000066"/>
              </a:solidFill>
            </a:endParaRPr>
          </a:p>
          <a:p>
            <a:pPr marL="357188" lvl="1" indent="-342900">
              <a:spcBef>
                <a:spcPts val="1200"/>
              </a:spcBef>
              <a:buFont typeface="Arial" charset="0"/>
              <a:buChar char="•"/>
            </a:pPr>
            <a:r>
              <a:rPr lang="sr-Cyrl-CS" sz="2000" dirty="0" smtClean="0">
                <a:solidFill>
                  <a:srgbClr val="000066"/>
                </a:solidFill>
              </a:rPr>
              <a:t>Презентација информације о пројектима организованим од стране Управе царина Србије</a:t>
            </a:r>
            <a:endParaRPr lang="cs-CZ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/>
          <a:lstStyle/>
          <a:p>
            <a:r>
              <a:rPr lang="sr-Cyrl-CS" sz="2800" b="1" dirty="0" smtClean="0">
                <a:solidFill>
                  <a:srgbClr val="000066"/>
                </a:solidFill>
              </a:rPr>
              <a:t>ОПШТИ ПРИНЦИПИ РАДА И АКТИВНОСТИ ПКГ</a:t>
            </a:r>
            <a:r>
              <a:rPr lang="en-GB" sz="2800" b="1" dirty="0" smtClean="0">
                <a:solidFill>
                  <a:srgbClr val="000066"/>
                </a:solidFill>
              </a:rPr>
              <a:t> :</a:t>
            </a:r>
            <a:endParaRPr lang="cs-CZ" sz="2800" b="1" dirty="0" smtClean="0">
              <a:solidFill>
                <a:srgbClr val="000066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ПКГ</a:t>
            </a:r>
            <a:r>
              <a:rPr lang="en-GB" sz="2000" dirty="0" smtClean="0">
                <a:solidFill>
                  <a:srgbClr val="000066"/>
                </a:solidFill>
              </a:rPr>
              <a:t> </a:t>
            </a:r>
            <a:r>
              <a:rPr lang="sr-Cyrl-CS" sz="2000" dirty="0" smtClean="0">
                <a:solidFill>
                  <a:srgbClr val="000066"/>
                </a:solidFill>
              </a:rPr>
              <a:t>састанци су отворени за релевантна удружења и водећа извозна, увозна и транспортна привредна друштва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  <a:endParaRPr lang="cs-CZ" sz="2000" dirty="0">
              <a:solidFill>
                <a:srgbClr val="000066"/>
              </a:solidFill>
            </a:endParaRPr>
          </a:p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ПКГ  састанци су лимитирани простором сале за састанке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  <a:endParaRPr lang="cs-CZ" sz="2000" dirty="0">
              <a:solidFill>
                <a:srgbClr val="000066"/>
              </a:solidFill>
            </a:endParaRPr>
          </a:p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Статус привредних представника у оквиру ПКГ је консултативне природе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  <a:endParaRPr lang="cs-CZ" sz="2000" dirty="0">
              <a:solidFill>
                <a:srgbClr val="000066"/>
              </a:solidFill>
            </a:endParaRPr>
          </a:p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ПКГ састанцима председава представник Управе царина Србије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  <a:endParaRPr lang="cs-CZ" sz="2000" dirty="0">
              <a:solidFill>
                <a:srgbClr val="000066"/>
              </a:solidFill>
            </a:endParaRPr>
          </a:p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Агенде, документи и презентације о којима се дискутовало на састанцима ПКГ биће на веб сајту Управе царина Србије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  <a:endParaRPr lang="cs-CZ" sz="2000" dirty="0">
              <a:solidFill>
                <a:srgbClr val="000066"/>
              </a:solidFill>
            </a:endParaRPr>
          </a:p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Управа царина Србије биће домаћин ПКГ састанцима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  <a:endParaRPr lang="cs-CZ" sz="2000" dirty="0">
              <a:solidFill>
                <a:srgbClr val="000066"/>
              </a:solidFill>
            </a:endParaRPr>
          </a:p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Тошкове представника ПКГ сносе сама привредна друштва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</a:p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Консултације и информисање се одвијају на принципу реципроцитета свих заинтересованих страна</a:t>
            </a:r>
            <a:r>
              <a:rPr lang="cs-CZ" sz="2000" dirty="0" smtClean="0">
                <a:solidFill>
                  <a:srgbClr val="000066"/>
                </a:solidFill>
              </a:rPr>
              <a:t>;</a:t>
            </a:r>
          </a:p>
          <a:p>
            <a:pPr marL="357188" lvl="1" indent="-342900" algn="l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CS" sz="2000" dirty="0" smtClean="0">
                <a:solidFill>
                  <a:srgbClr val="000066"/>
                </a:solidFill>
              </a:rPr>
              <a:t>Регионалне ПКГ субгрупе могу бити успостављене</a:t>
            </a:r>
            <a:r>
              <a:rPr lang="en-GB" sz="2000" dirty="0" smtClean="0">
                <a:solidFill>
                  <a:srgbClr val="000066"/>
                </a:solidFill>
              </a:rPr>
              <a:t> </a:t>
            </a:r>
            <a:r>
              <a:rPr lang="sr-Cyrl-CS" sz="2000" dirty="0" smtClean="0">
                <a:solidFill>
                  <a:srgbClr val="000066"/>
                </a:solidFill>
              </a:rPr>
              <a:t>уколико је то потребно или неопходно</a:t>
            </a:r>
            <a:r>
              <a:rPr lang="en-GB" sz="2000" dirty="0" smtClean="0">
                <a:solidFill>
                  <a:srgbClr val="000066"/>
                </a:solidFill>
              </a:rPr>
              <a:t>.</a:t>
            </a:r>
            <a:endParaRPr lang="cs-CZ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8382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sr-Cyrl-CS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ХВАЛА НА ПАЖЊИ</a:t>
            </a:r>
            <a:r>
              <a:rPr lang="en-GB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  <a:endParaRPr lang="en-GB" sz="4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GB" sz="4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GB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Veselin</a:t>
            </a:r>
            <a:r>
              <a:rPr lang="en-GB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Milosevic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milosevicv@carina.rs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5A5F2B824BA348AC8D4199FE4B2798" ma:contentTypeVersion="0" ma:contentTypeDescription="Kreiraj novi dokument." ma:contentTypeScope="" ma:versionID="bb90d89a6df3fd7d81aa3dc0ddcd558d">
  <xsd:schema xmlns:xsd="http://www.w3.org/2001/XMLSchema" xmlns:p="http://schemas.microsoft.com/office/2006/metadata/properties" targetNamespace="http://schemas.microsoft.com/office/2006/metadata/properties" ma:root="true" ma:fieldsID="3b73fd62d956a8a338841ee21645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131F616-BE48-4F41-89B6-1A442030D451}"/>
</file>

<file path=customXml/itemProps2.xml><?xml version="1.0" encoding="utf-8"?>
<ds:datastoreItem xmlns:ds="http://schemas.openxmlformats.org/officeDocument/2006/customXml" ds:itemID="{FDF3CB16-91C1-4B01-BA5D-98AFF94F43D6}"/>
</file>

<file path=customXml/itemProps3.xml><?xml version="1.0" encoding="utf-8"?>
<ds:datastoreItem xmlns:ds="http://schemas.openxmlformats.org/officeDocument/2006/customXml" ds:itemID="{0FC712A9-A00A-42C3-8B9F-7FE94DF68583}"/>
</file>

<file path=docProps/app.xml><?xml version="1.0" encoding="utf-8"?>
<Properties xmlns="http://schemas.openxmlformats.org/officeDocument/2006/extended-properties" xmlns:vt="http://schemas.openxmlformats.org/officeDocument/2006/docPropsVTypes">
  <TotalTime>8687</TotalTime>
  <Words>324</Words>
  <Application>Microsoft Office PowerPoint</Application>
  <PresentationFormat>Předvádění na obrazovce (4:3)</PresentationFormat>
  <Paragraphs>35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Министарство финансија и привреде  Управа царина</vt:lpstr>
      <vt:lpstr>Сврха формирања ПКG је прављење платформе за:</vt:lpstr>
      <vt:lpstr>Мандат  ПКГ:</vt:lpstr>
      <vt:lpstr>ОПШТИ ПРИНЦИПИ РАДА И АКТИВНОСТИ ПКГ :</vt:lpstr>
      <vt:lpstr>Prezentace aplikace PowerPoint</vt:lpstr>
    </vt:vector>
  </TitlesOfParts>
  <Company>UCS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 Vulovica</dc:title>
  <dc:creator>Zoran Ruzic</dc:creator>
  <cp:lastModifiedBy>user</cp:lastModifiedBy>
  <cp:revision>355</cp:revision>
  <dcterms:created xsi:type="dcterms:W3CDTF">2006-05-03T11:44:47Z</dcterms:created>
  <dcterms:modified xsi:type="dcterms:W3CDTF">2013-05-29T16:32:56Z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0x0101005F5A5F2B824BA348AC8D4199FE4B2798</vt:lpwstr>
  </property>
</Properties>
</file>